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4" r:id="rId3"/>
    <p:sldId id="305" r:id="rId4"/>
    <p:sldId id="306" r:id="rId5"/>
    <p:sldId id="307" r:id="rId6"/>
    <p:sldId id="257" r:id="rId7"/>
    <p:sldId id="258" r:id="rId8"/>
    <p:sldId id="259" r:id="rId9"/>
    <p:sldId id="260" r:id="rId10"/>
    <p:sldId id="261" r:id="rId11"/>
    <p:sldId id="286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5" r:id="rId35"/>
    <p:sldId id="298" r:id="rId36"/>
    <p:sldId id="287" r:id="rId37"/>
    <p:sldId id="301" r:id="rId38"/>
    <p:sldId id="299" r:id="rId39"/>
    <p:sldId id="300" r:id="rId40"/>
    <p:sldId id="284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302" r:id="rId52"/>
    <p:sldId id="303" r:id="rId53"/>
    <p:sldId id="308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0"/>
    <p:restoredTop sz="94630"/>
  </p:normalViewPr>
  <p:slideViewPr>
    <p:cSldViewPr snapToGrid="0">
      <p:cViewPr varScale="1">
        <p:scale>
          <a:sx n="101" d="100"/>
          <a:sy n="101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F6C5D-35F8-BF8E-4A99-D9C695CAC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8BFE08-D7A6-BF1A-07A5-717D386C7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01621A-E85B-69C5-EF93-AE6F333A3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7D25-A753-0245-9B9A-A8029FCBB347}" type="datetimeFigureOut">
              <a:rPr kumimoji="1" lang="zh-CN" altLang="en-US" smtClean="0"/>
              <a:t>2026/1/15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BFDDA4-B30B-29C5-A368-0EFA59525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E07A79-8698-057D-6F88-66DA445B0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A736-DD75-4E4E-A1FD-FCAEB2523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65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054446-B304-FC14-97A6-B132A7AD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558E29-8530-6E74-9A24-5D26DA1F3C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1DDF2B-D968-3D4B-B902-783ED6B2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7D25-A753-0245-9B9A-A8029FCBB347}" type="datetimeFigureOut">
              <a:rPr kumimoji="1" lang="zh-CN" altLang="en-US" smtClean="0"/>
              <a:t>2026/1/15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39BB48-EA4A-4EB1-C074-A84C9BBCB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432ED7-C70C-95DA-8CA2-0CA8A2FD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A736-DD75-4E4E-A1FD-FCAEB2523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09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47EE90C-AE1A-A3A6-3438-72E620841D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323480-AD89-E0C7-1C9C-9F026EC6A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9AE96-B918-4B17-E864-15F1EF8A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7D25-A753-0245-9B9A-A8029FCBB347}" type="datetimeFigureOut">
              <a:rPr kumimoji="1" lang="zh-CN" altLang="en-US" smtClean="0"/>
              <a:t>2026/1/15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B98ECC-059F-3B1D-9405-146ADB1DC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6A4FC4-E4FD-0169-FC7D-1F714AEC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A736-DD75-4E4E-A1FD-FCAEB2523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31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E127B-EEDF-7613-B082-7D528D0B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24BF36-670D-8726-4D68-9617BB918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6BE7FE-8C0C-04BD-C607-829D8B51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7D25-A753-0245-9B9A-A8029FCBB347}" type="datetimeFigureOut">
              <a:rPr kumimoji="1" lang="zh-CN" altLang="en-US" smtClean="0"/>
              <a:t>2026/1/15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F6D0BE-F053-9599-3130-F66F03381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71C518-94FA-617B-4058-8101507A7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A736-DD75-4E4E-A1FD-FCAEB2523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3425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106BC-FF59-59AC-C854-D6D0D80B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DCD1F6-A5CF-0381-77F4-C74751DF0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6BF798-A328-4273-F87A-D9D16D491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7D25-A753-0245-9B9A-A8029FCBB347}" type="datetimeFigureOut">
              <a:rPr kumimoji="1" lang="zh-CN" altLang="en-US" smtClean="0"/>
              <a:t>2026/1/15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C231AB-7829-3249-4F5A-8F1EBCC16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97054E-3B62-E97F-4BEA-1B2DEE8E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A736-DD75-4E4E-A1FD-FCAEB2523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453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279B0-277E-6D22-296E-8378457D3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7A97F-6424-7B1D-7E7F-CD0BBD210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C9AC94-AE02-6BBF-14EE-411E5C298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1BB5B6-F551-DFF5-ABB5-7E4640390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7D25-A753-0245-9B9A-A8029FCBB347}" type="datetimeFigureOut">
              <a:rPr kumimoji="1" lang="zh-CN" altLang="en-US" smtClean="0"/>
              <a:t>2026/1/15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9B27F1-8C4A-9A72-1F6F-96538502E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2672E6-426C-0760-3486-6151CCDB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A736-DD75-4E4E-A1FD-FCAEB2523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8867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DF7FB4-746E-B433-4086-714761CF5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CE247B-2F91-FE5F-0C9F-3F9D04FA6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E17E7C-9F36-381C-BD7F-7076882C2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AB11C39-B9DC-3C7B-DFB6-6AD06FB17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C6C18B-E1C4-BC1F-2791-50551F5343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394FA98-98FE-D030-B5AD-CEC63C5F2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7D25-A753-0245-9B9A-A8029FCBB347}" type="datetimeFigureOut">
              <a:rPr kumimoji="1" lang="zh-CN" altLang="en-US" smtClean="0"/>
              <a:t>2026/1/15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EED2ABA-191E-07AA-B948-5E8AA1548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FEE84F9-FC7C-CC03-D9EF-8F0DB5A1F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A736-DD75-4E4E-A1FD-FCAEB2523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8929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9359A-4419-AC97-EE26-22EACA68A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E33503-1AFC-A6ED-DACC-9B1426CE3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7D25-A753-0245-9B9A-A8029FCBB347}" type="datetimeFigureOut">
              <a:rPr kumimoji="1" lang="zh-CN" altLang="en-US" smtClean="0"/>
              <a:t>2026/1/15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D2EA55-85C8-C618-E4C7-DED3C9A19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FBF858-D6A8-4F2B-58B3-2E6BD94B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A736-DD75-4E4E-A1FD-FCAEB2523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133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DEC612B-9A4F-D878-4B68-86F889889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7D25-A753-0245-9B9A-A8029FCBB347}" type="datetimeFigureOut">
              <a:rPr kumimoji="1" lang="zh-CN" altLang="en-US" smtClean="0"/>
              <a:t>2026/1/15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C33361-42E7-066E-C717-AB6C2490F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14B5D5-F8A7-CA84-E028-E3F2742F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A736-DD75-4E4E-A1FD-FCAEB2523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686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073F1-7BD5-12FF-288B-3802249CE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BB0E5C-BE37-EF96-2BDC-656BDE1B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7AA043-7F39-F77E-CA75-0BAB45601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5D4C6F-1F15-BD32-BD58-3CCF0FE03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7D25-A753-0245-9B9A-A8029FCBB347}" type="datetimeFigureOut">
              <a:rPr kumimoji="1" lang="zh-CN" altLang="en-US" smtClean="0"/>
              <a:t>2026/1/15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146D0A-E2BE-4223-AE26-C7A5B1AC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47A5BB-7E21-9DB7-AEC2-B471071C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A736-DD75-4E4E-A1FD-FCAEB2523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6277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CE1668-8518-AD21-0CE5-AB44D3F1D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6A9A266-32EC-164F-75F7-0618E5841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431A16-3C25-96C2-7FC6-259CCE0EC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07A861-5189-F4DC-0335-368E66790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7D25-A753-0245-9B9A-A8029FCBB347}" type="datetimeFigureOut">
              <a:rPr kumimoji="1" lang="zh-CN" altLang="en-US" smtClean="0"/>
              <a:t>2026/1/15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7EB8B3-8C9E-66D8-9612-51A66FE90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64F907-AE10-9319-C6EF-943DB5AA4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A736-DD75-4E4E-A1FD-FCAEB2523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9523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97BD31-5E8C-2227-8588-FA33EBA8F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679F9B-89BE-5107-ED1D-2807C65F6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F56219-76ED-0258-61F7-2F65E6BAB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0F7D25-A753-0245-9B9A-A8029FCBB347}" type="datetimeFigureOut">
              <a:rPr kumimoji="1" lang="zh-CN" altLang="en-US" smtClean="0"/>
              <a:t>2026/1/15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7C3052-BE8F-AA62-5336-29293B8EF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1D2E6F-BF8F-F6D3-1D4B-4C4C9F12A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18A736-DD75-4E4E-A1FD-FCAEB2523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178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94593222-1822-A7FF-DDF7-C182AF2C1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2" y="643466"/>
            <a:ext cx="9860295" cy="557106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ACDA289-16C2-1213-1F75-0FD605F799A8}"/>
              </a:ext>
            </a:extLst>
          </p:cNvPr>
          <p:cNvSpPr/>
          <p:nvPr/>
        </p:nvSpPr>
        <p:spPr>
          <a:xfrm>
            <a:off x="1674055" y="3671668"/>
            <a:ext cx="6527410" cy="323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16603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0F2659D0-2A5B-F09A-0D15-397B7A0F9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247" y="643466"/>
            <a:ext cx="8946509" cy="5569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0D05CE3-B50C-6DDA-73AE-362DE519FFDA}"/>
              </a:ext>
            </a:extLst>
          </p:cNvPr>
          <p:cNvSpPr/>
          <p:nvPr/>
        </p:nvSpPr>
        <p:spPr>
          <a:xfrm>
            <a:off x="2780270" y="2977978"/>
            <a:ext cx="2187146" cy="451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5C9463-E06C-2257-3D86-4C35BF09F22B}"/>
              </a:ext>
            </a:extLst>
          </p:cNvPr>
          <p:cNvSpPr txBox="1"/>
          <p:nvPr/>
        </p:nvSpPr>
        <p:spPr>
          <a:xfrm>
            <a:off x="1131570" y="308610"/>
            <a:ext cx="6389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Python</a:t>
            </a:r>
            <a:r>
              <a:rPr kumimoji="1" lang="zh-CN" altLang="en-US" dirty="0"/>
              <a:t>跑不同的模型实际需要很多的库，</a:t>
            </a:r>
            <a:r>
              <a:rPr kumimoji="1" lang="en-US" altLang="zh-CN" dirty="0"/>
              <a:t>AI</a:t>
            </a:r>
            <a:r>
              <a:rPr kumimoji="1" lang="zh-CN" altLang="en-US" dirty="0"/>
              <a:t>帮你编代码的时候会写入，运行后报错，把结果给</a:t>
            </a:r>
            <a:r>
              <a:rPr kumimoji="1" lang="en-US" altLang="zh-CN" dirty="0"/>
              <a:t>AI</a:t>
            </a:r>
            <a:r>
              <a:rPr kumimoji="1" lang="zh-CN" altLang="en-US" dirty="0"/>
              <a:t>。</a:t>
            </a:r>
            <a:r>
              <a:rPr kumimoji="1" lang="en-US" altLang="zh-CN" dirty="0"/>
              <a:t>AI</a:t>
            </a:r>
            <a:r>
              <a:rPr kumimoji="1" lang="zh-CN" altLang="en-US" dirty="0"/>
              <a:t>会告诉你缺少哪些库，会给你代码。</a:t>
            </a:r>
            <a:r>
              <a:rPr kumimoji="1" lang="en-US" altLang="zh-CN" dirty="0"/>
              <a:t>PyCharm</a:t>
            </a:r>
            <a:r>
              <a:rPr kumimoji="1" lang="zh-CN" altLang="en-US" dirty="0"/>
              <a:t>也会提示你，也可以直接在里面点安装程序（基本所有的库都有，有些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的版本过高，有些库没有适配的版本，如果这个库是会影响模型的使用就需要切换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的版本）。</a:t>
            </a:r>
          </a:p>
        </p:txBody>
      </p:sp>
    </p:spTree>
    <p:extLst>
      <p:ext uri="{BB962C8B-B14F-4D97-AF65-F5344CB8AC3E}">
        <p14:creationId xmlns:p14="http://schemas.microsoft.com/office/powerpoint/2010/main" val="521964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F877C257-0DD6-F4DF-C84F-D2988C9E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14" r="1" b="1"/>
          <a:stretch>
            <a:fillRect/>
          </a:stretch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8" name="Freeform: Shape 12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E0F1D5-7F8F-1F6E-52AE-A6BF1D20E88E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1700"/>
              <a:t>更换</a:t>
            </a:r>
            <a:r>
              <a:rPr kumimoji="1" lang="en-US" altLang="zh-CN" sz="1700"/>
              <a:t>Python</a:t>
            </a:r>
            <a:r>
              <a:rPr kumimoji="1" lang="zh-CN" altLang="en-US" sz="1700"/>
              <a:t>的版本</a:t>
            </a:r>
          </a:p>
        </p:txBody>
      </p:sp>
    </p:spTree>
    <p:extLst>
      <p:ext uri="{BB962C8B-B14F-4D97-AF65-F5344CB8AC3E}">
        <p14:creationId xmlns:p14="http://schemas.microsoft.com/office/powerpoint/2010/main" val="2121182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87D2EC6D-0834-FE9B-8BAB-DBDEC0D71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24" y="1699301"/>
            <a:ext cx="11218952" cy="22054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4468FC9-58EF-707E-8CD7-71886BC9B22A}"/>
              </a:ext>
            </a:extLst>
          </p:cNvPr>
          <p:cNvSpPr/>
          <p:nvPr/>
        </p:nvSpPr>
        <p:spPr>
          <a:xfrm>
            <a:off x="259492" y="2681416"/>
            <a:ext cx="716692" cy="395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6AD0A7-CA87-F553-CD70-8727E87C485E}"/>
              </a:ext>
            </a:extLst>
          </p:cNvPr>
          <p:cNvSpPr txBox="1"/>
          <p:nvPr/>
        </p:nvSpPr>
        <p:spPr>
          <a:xfrm>
            <a:off x="486524" y="746578"/>
            <a:ext cx="2045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+mj-ea"/>
                <a:ea typeface="+mj-ea"/>
              </a:rPr>
              <a:t>安装库的程序</a:t>
            </a:r>
          </a:p>
        </p:txBody>
      </p:sp>
    </p:spTree>
    <p:extLst>
      <p:ext uri="{BB962C8B-B14F-4D97-AF65-F5344CB8AC3E}">
        <p14:creationId xmlns:p14="http://schemas.microsoft.com/office/powerpoint/2010/main" val="2681119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56E08E70-3CB5-40F1-6108-67E3A9D7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05638"/>
            <a:ext cx="11277600" cy="504672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537D0A3-7228-C44B-39E7-0968FAB399BB}"/>
              </a:ext>
            </a:extLst>
          </p:cNvPr>
          <p:cNvSpPr txBox="1"/>
          <p:nvPr/>
        </p:nvSpPr>
        <p:spPr>
          <a:xfrm>
            <a:off x="457200" y="289328"/>
            <a:ext cx="260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+mj-lt"/>
              </a:rPr>
              <a:t>有报错让</a:t>
            </a:r>
            <a:r>
              <a:rPr kumimoji="1" lang="en-US" altLang="zh-CN" sz="2400" dirty="0">
                <a:latin typeface="+mj-lt"/>
              </a:rPr>
              <a:t>AI</a:t>
            </a:r>
            <a:r>
              <a:rPr kumimoji="1" lang="zh-CN" altLang="en-US" sz="2400" dirty="0">
                <a:latin typeface="+mj-lt"/>
              </a:rPr>
              <a:t>继续改</a:t>
            </a:r>
          </a:p>
        </p:txBody>
      </p:sp>
    </p:spTree>
    <p:extLst>
      <p:ext uri="{BB962C8B-B14F-4D97-AF65-F5344CB8AC3E}">
        <p14:creationId xmlns:p14="http://schemas.microsoft.com/office/powerpoint/2010/main" val="3651049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, 文本&#10;&#10;AI 生成的内容可能不正确。">
            <a:extLst>
              <a:ext uri="{FF2B5EF4-FFF2-40B4-BE49-F238E27FC236}">
                <a16:creationId xmlns:a16="http://schemas.microsoft.com/office/drawing/2014/main" id="{51B9AE30-D1A1-F580-6C9F-A8E1D94916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73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3B2AE1E-BA34-5CAB-7E34-9BA816BE3029}"/>
              </a:ext>
            </a:extLst>
          </p:cNvPr>
          <p:cNvSpPr txBox="1"/>
          <p:nvPr/>
        </p:nvSpPr>
        <p:spPr>
          <a:xfrm>
            <a:off x="4834890" y="331470"/>
            <a:ext cx="6675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选择的数据</a:t>
            </a:r>
            <a:r>
              <a:rPr kumimoji="1" lang="en-US" altLang="zh-CN" sz="2400" dirty="0">
                <a:solidFill>
                  <a:srgbClr val="FF0000"/>
                </a:solidFill>
              </a:rPr>
              <a:t>4</a:t>
            </a:r>
            <a:r>
              <a:rPr kumimoji="1" lang="zh-CN" altLang="en-US" sz="2400" dirty="0">
                <a:solidFill>
                  <a:srgbClr val="FF0000"/>
                </a:solidFill>
              </a:rPr>
              <a:t>月</a:t>
            </a:r>
            <a:r>
              <a:rPr kumimoji="1" lang="en-US" altLang="zh-CN" sz="2400" dirty="0">
                <a:solidFill>
                  <a:srgbClr val="FF0000"/>
                </a:solidFill>
              </a:rPr>
              <a:t>1</a:t>
            </a:r>
            <a:r>
              <a:rPr kumimoji="1" lang="zh-CN" altLang="en-US" sz="2400" dirty="0">
                <a:solidFill>
                  <a:srgbClr val="FF0000"/>
                </a:solidFill>
              </a:rPr>
              <a:t>日到</a:t>
            </a:r>
            <a:r>
              <a:rPr kumimoji="1" lang="en-US" altLang="zh-CN" sz="2400" dirty="0">
                <a:solidFill>
                  <a:srgbClr val="FF0000"/>
                </a:solidFill>
              </a:rPr>
              <a:t>4</a:t>
            </a:r>
            <a:r>
              <a:rPr kumimoji="1" lang="zh-CN" altLang="en-US" sz="2400" dirty="0">
                <a:solidFill>
                  <a:srgbClr val="FF0000"/>
                </a:solidFill>
              </a:rPr>
              <a:t>月</a:t>
            </a:r>
            <a:r>
              <a:rPr kumimoji="1" lang="en-US" altLang="zh-CN" sz="2400" dirty="0">
                <a:solidFill>
                  <a:srgbClr val="FF0000"/>
                </a:solidFill>
              </a:rPr>
              <a:t>8</a:t>
            </a:r>
            <a:r>
              <a:rPr kumimoji="1" lang="zh-CN" altLang="en-US" sz="2400" dirty="0">
                <a:solidFill>
                  <a:srgbClr val="FF0000"/>
                </a:solidFill>
              </a:rPr>
              <a:t>日的以太币的走势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619DB4-E678-A9C8-4FB1-70D76C86AF3A}"/>
              </a:ext>
            </a:extLst>
          </p:cNvPr>
          <p:cNvSpPr/>
          <p:nvPr/>
        </p:nvSpPr>
        <p:spPr>
          <a:xfrm>
            <a:off x="422910" y="651510"/>
            <a:ext cx="2686050" cy="2560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C891C8-54E9-D2A6-A755-5D6D16717C81}"/>
              </a:ext>
            </a:extLst>
          </p:cNvPr>
          <p:cNvSpPr txBox="1"/>
          <p:nvPr/>
        </p:nvSpPr>
        <p:spPr>
          <a:xfrm>
            <a:off x="422910" y="3691890"/>
            <a:ext cx="3714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想代码读取</a:t>
            </a:r>
            <a:r>
              <a:rPr kumimoji="1" lang="en-US" altLang="zh-CN" sz="2400" dirty="0">
                <a:solidFill>
                  <a:srgbClr val="FF0000"/>
                </a:solidFill>
              </a:rPr>
              <a:t>Excel</a:t>
            </a:r>
            <a:r>
              <a:rPr kumimoji="1" lang="zh-CN" altLang="en-US" sz="2400" dirty="0">
                <a:solidFill>
                  <a:srgbClr val="FF0000"/>
                </a:solidFill>
              </a:rPr>
              <a:t>文件，要把</a:t>
            </a:r>
            <a:r>
              <a:rPr kumimoji="1" lang="en-US" altLang="zh-CN" sz="2400" dirty="0">
                <a:solidFill>
                  <a:srgbClr val="FF0000"/>
                </a:solidFill>
              </a:rPr>
              <a:t>Excel</a:t>
            </a:r>
            <a:r>
              <a:rPr kumimoji="1" lang="zh-CN" altLang="en-US" sz="2400" dirty="0">
                <a:solidFill>
                  <a:srgbClr val="FF0000"/>
                </a:solidFill>
              </a:rPr>
              <a:t>文件个代码文件放在同一个文件夹里</a:t>
            </a:r>
            <a:r>
              <a:rPr kumimoji="1"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8956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&#10;&#10;AI 生成的内容可能不正确。">
            <a:extLst>
              <a:ext uri="{FF2B5EF4-FFF2-40B4-BE49-F238E27FC236}">
                <a16:creationId xmlns:a16="http://schemas.microsoft.com/office/drawing/2014/main" id="{5D29E82C-1464-9AE3-E6DA-69577C5894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73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4FE46B-1366-652C-F972-74283AE6F497}"/>
              </a:ext>
            </a:extLst>
          </p:cNvPr>
          <p:cNvSpPr txBox="1"/>
          <p:nvPr/>
        </p:nvSpPr>
        <p:spPr>
          <a:xfrm>
            <a:off x="4834890" y="331470"/>
            <a:ext cx="6675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选择的数据</a:t>
            </a:r>
            <a:r>
              <a:rPr kumimoji="1" lang="en-US" altLang="zh-CN" sz="2400" dirty="0">
                <a:solidFill>
                  <a:srgbClr val="FF0000"/>
                </a:solidFill>
              </a:rPr>
              <a:t>4</a:t>
            </a:r>
            <a:r>
              <a:rPr kumimoji="1" lang="zh-CN" altLang="en-US" sz="2400" dirty="0">
                <a:solidFill>
                  <a:srgbClr val="FF0000"/>
                </a:solidFill>
              </a:rPr>
              <a:t>月</a:t>
            </a:r>
            <a:r>
              <a:rPr kumimoji="1" lang="en-US" altLang="zh-CN" sz="2400" dirty="0">
                <a:solidFill>
                  <a:srgbClr val="FF0000"/>
                </a:solidFill>
              </a:rPr>
              <a:t>1</a:t>
            </a:r>
            <a:r>
              <a:rPr kumimoji="1" lang="zh-CN" altLang="en-US" sz="2400" dirty="0">
                <a:solidFill>
                  <a:srgbClr val="FF0000"/>
                </a:solidFill>
              </a:rPr>
              <a:t>日到</a:t>
            </a:r>
            <a:r>
              <a:rPr kumimoji="1" lang="en-US" altLang="zh-CN" sz="2400" dirty="0">
                <a:solidFill>
                  <a:srgbClr val="FF0000"/>
                </a:solidFill>
              </a:rPr>
              <a:t>4</a:t>
            </a:r>
            <a:r>
              <a:rPr kumimoji="1" lang="zh-CN" altLang="en-US" sz="2400" dirty="0">
                <a:solidFill>
                  <a:srgbClr val="FF0000"/>
                </a:solidFill>
              </a:rPr>
              <a:t>月</a:t>
            </a:r>
            <a:r>
              <a:rPr kumimoji="1" lang="en-US" altLang="zh-CN" sz="2400" dirty="0">
                <a:solidFill>
                  <a:srgbClr val="FF0000"/>
                </a:solidFill>
              </a:rPr>
              <a:t>8</a:t>
            </a:r>
            <a:r>
              <a:rPr kumimoji="1" lang="zh-CN" altLang="en-US" sz="2400" dirty="0">
                <a:solidFill>
                  <a:srgbClr val="FF0000"/>
                </a:solidFill>
              </a:rPr>
              <a:t>日的以太币的走势</a:t>
            </a:r>
          </a:p>
        </p:txBody>
      </p:sp>
    </p:spTree>
    <p:extLst>
      <p:ext uri="{BB962C8B-B14F-4D97-AF65-F5344CB8AC3E}">
        <p14:creationId xmlns:p14="http://schemas.microsoft.com/office/powerpoint/2010/main" val="2908249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, 文本&#10;&#10;AI 生成的内容可能不正确。">
            <a:extLst>
              <a:ext uri="{FF2B5EF4-FFF2-40B4-BE49-F238E27FC236}">
                <a16:creationId xmlns:a16="http://schemas.microsoft.com/office/drawing/2014/main" id="{B71C3448-DCB6-935C-C2FB-5E9E39A5C0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73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59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&#10;&#10;AI 生成的内容可能不正确。">
            <a:extLst>
              <a:ext uri="{FF2B5EF4-FFF2-40B4-BE49-F238E27FC236}">
                <a16:creationId xmlns:a16="http://schemas.microsoft.com/office/drawing/2014/main" id="{D1B09B7B-348D-3C68-EE5B-241FEFEB51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96" b="823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22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B3BF5ED7-E435-3FC2-9E2B-4D22DC0E76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31" r="15071" b="1"/>
          <a:stretch>
            <a:fillRect/>
          </a:stretch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274CADA-C4AE-2296-1D7C-591DCEEF8A91}"/>
              </a:ext>
            </a:extLst>
          </p:cNvPr>
          <p:cNvSpPr txBox="1"/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/>
              <a:t>XGBoost</a:t>
            </a:r>
          </a:p>
        </p:txBody>
      </p:sp>
    </p:spTree>
    <p:extLst>
      <p:ext uri="{BB962C8B-B14F-4D97-AF65-F5344CB8AC3E}">
        <p14:creationId xmlns:p14="http://schemas.microsoft.com/office/powerpoint/2010/main" val="720702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BA5C1AA5-BEE7-E2B8-4C93-3EA695AD7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34" y="643466"/>
            <a:ext cx="745293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30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表格&#10;&#10;AI 生成的内容可能不正确。">
            <a:extLst>
              <a:ext uri="{FF2B5EF4-FFF2-40B4-BE49-F238E27FC236}">
                <a16:creationId xmlns:a16="http://schemas.microsoft.com/office/drawing/2014/main" id="{BE67B5D6-0FF4-5F73-21BB-DAE8E269C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9" y="1182809"/>
            <a:ext cx="11580295" cy="37528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21CEBAF-546F-08FE-C0A0-DABCB29C4B07}"/>
              </a:ext>
            </a:extLst>
          </p:cNvPr>
          <p:cNvSpPr txBox="1"/>
          <p:nvPr/>
        </p:nvSpPr>
        <p:spPr>
          <a:xfrm>
            <a:off x="557049" y="615094"/>
            <a:ext cx="553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数据量很大让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帮我们提取想要的数据</a:t>
            </a:r>
          </a:p>
        </p:txBody>
      </p:sp>
    </p:spTree>
    <p:extLst>
      <p:ext uri="{BB962C8B-B14F-4D97-AF65-F5344CB8AC3E}">
        <p14:creationId xmlns:p14="http://schemas.microsoft.com/office/powerpoint/2010/main" val="933641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0F4398-B114-FE91-8C01-81E27A0DE3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65" b="861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54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AC1764-021F-40BA-69A9-F332CB633BFD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为什么</a:t>
            </a:r>
            <a:r>
              <a:rPr kumimoji="1" lang="en-US" altLang="zh-CN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XGBoost</a:t>
            </a:r>
            <a:r>
              <a:rPr kumimoji="1" lang="zh-CN" alt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和</a:t>
            </a:r>
            <a:r>
              <a:rPr kumimoji="1" lang="en-US" altLang="zh-CN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Random Forest</a:t>
            </a:r>
            <a:r>
              <a:rPr kumimoji="1" lang="zh-CN" alt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的生成结果一样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664375C5-89F8-967F-388D-71B8E955B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934717"/>
            <a:ext cx="7608304" cy="505952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86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B66CE4-12D7-2BB3-9CE9-32450F32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35" y="643467"/>
            <a:ext cx="74529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85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&#10;&#10;AI 生成的内容可能不正确。">
            <a:extLst>
              <a:ext uri="{FF2B5EF4-FFF2-40B4-BE49-F238E27FC236}">
                <a16:creationId xmlns:a16="http://schemas.microsoft.com/office/drawing/2014/main" id="{7005CEB0-7F78-5ECD-FD55-39396E4FBC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08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9BA1534-ADA7-6ED2-3FB9-EBDD90DE651D}"/>
              </a:ext>
            </a:extLst>
          </p:cNvPr>
          <p:cNvSpPr txBox="1"/>
          <p:nvPr/>
        </p:nvSpPr>
        <p:spPr>
          <a:xfrm>
            <a:off x="4468091" y="5715000"/>
            <a:ext cx="3771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FF0000"/>
                </a:solidFill>
              </a:rPr>
              <a:t>预测一分钟后的数据</a:t>
            </a:r>
            <a:endParaRPr kumimoji="1" lang="en-US" altLang="zh-CN" sz="2000" dirty="0">
              <a:solidFill>
                <a:srgbClr val="FF0000"/>
              </a:solidFill>
            </a:endParaRPr>
          </a:p>
          <a:p>
            <a:r>
              <a:rPr kumimoji="1" lang="en-US" altLang="zh-CN" sz="2000" dirty="0" err="1">
                <a:solidFill>
                  <a:srgbClr val="FF0000"/>
                </a:solidFill>
              </a:rPr>
              <a:t>XGBoost</a:t>
            </a:r>
            <a:r>
              <a:rPr kumimoji="1" lang="zh-CN" altLang="en-US" sz="2000" dirty="0">
                <a:solidFill>
                  <a:srgbClr val="FF0000"/>
                </a:solidFill>
              </a:rPr>
              <a:t>误差</a:t>
            </a:r>
            <a:r>
              <a:rPr kumimoji="1" lang="en-US" altLang="zh-CN" sz="2000" dirty="0">
                <a:solidFill>
                  <a:srgbClr val="FF0000"/>
                </a:solidFill>
              </a:rPr>
              <a:t>0.02</a:t>
            </a:r>
            <a:r>
              <a:rPr kumimoji="1" lang="zh-CN" altLang="en-US" sz="2000" dirty="0">
                <a:solidFill>
                  <a:srgbClr val="FF0000"/>
                </a:solidFill>
              </a:rPr>
              <a:t>  随机森林 </a:t>
            </a:r>
            <a:r>
              <a:rPr kumimoji="1" lang="en-US" altLang="zh-CN" sz="2000" dirty="0">
                <a:solidFill>
                  <a:srgbClr val="FF0000"/>
                </a:solidFill>
              </a:rPr>
              <a:t>0.2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98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DC2C7655-E234-4D69-3875-7080F2DA3F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73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10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6F1D6C7F-F60A-6CF5-CC14-38A071B66C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41" b="3243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73B9BEB-47B0-0346-89CC-9936325B69BF}"/>
              </a:ext>
            </a:extLst>
          </p:cNvPr>
          <p:cNvSpPr txBox="1"/>
          <p:nvPr/>
        </p:nvSpPr>
        <p:spPr>
          <a:xfrm>
            <a:off x="272717" y="449179"/>
            <a:ext cx="2261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+mj-lt"/>
              </a:rPr>
              <a:t>Random Forest </a:t>
            </a:r>
            <a:r>
              <a:rPr kumimoji="1" lang="zh-CN" altLang="en-US" sz="2400" dirty="0">
                <a:latin typeface="+mj-lt"/>
              </a:rPr>
              <a:t>预测全天失败的原因</a:t>
            </a:r>
            <a:endParaRPr kumimoji="1" lang="en-US" altLang="zh-C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0197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515D0A1B-047C-AD57-E4A0-7CD399156E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42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3D6A6E-7DAB-A4FF-5E53-EB2BDE45B316}"/>
              </a:ext>
            </a:extLst>
          </p:cNvPr>
          <p:cNvSpPr txBox="1"/>
          <p:nvPr/>
        </p:nvSpPr>
        <p:spPr>
          <a:xfrm>
            <a:off x="4350144" y="5531428"/>
            <a:ext cx="69783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FF0000"/>
                </a:solidFill>
              </a:rPr>
              <a:t>Random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Forest</a:t>
            </a:r>
            <a:r>
              <a:rPr kumimoji="1" lang="zh-CN" altLang="en-US" sz="2800" dirty="0">
                <a:solidFill>
                  <a:srgbClr val="FF0000"/>
                </a:solidFill>
              </a:rPr>
              <a:t>  预测未来</a:t>
            </a:r>
            <a:r>
              <a:rPr kumimoji="1" lang="en-US" altLang="zh-CN" sz="2800" dirty="0">
                <a:solidFill>
                  <a:srgbClr val="FF0000"/>
                </a:solidFill>
              </a:rPr>
              <a:t>30</a:t>
            </a:r>
            <a:r>
              <a:rPr kumimoji="1" lang="zh-CN" altLang="en-US" sz="2800" dirty="0">
                <a:solidFill>
                  <a:srgbClr val="FF0000"/>
                </a:solidFill>
              </a:rPr>
              <a:t>分钟的走势图</a:t>
            </a:r>
            <a:endParaRPr kumimoji="1" lang="en-US" altLang="zh-CN" sz="2800" dirty="0">
              <a:solidFill>
                <a:srgbClr val="FF0000"/>
              </a:solidFill>
            </a:endParaRPr>
          </a:p>
          <a:p>
            <a:r>
              <a:rPr kumimoji="1" lang="en-US" altLang="zh-CN" sz="2800" dirty="0">
                <a:solidFill>
                  <a:srgbClr val="FF0000"/>
                </a:solidFill>
              </a:rPr>
              <a:t>30</a:t>
            </a:r>
            <a:r>
              <a:rPr kumimoji="1" lang="zh-CN" altLang="en-US" sz="2800" dirty="0">
                <a:solidFill>
                  <a:srgbClr val="FF0000"/>
                </a:solidFill>
              </a:rPr>
              <a:t>分钟后实际收盘价</a:t>
            </a:r>
            <a:r>
              <a:rPr kumimoji="1" lang="en-US" altLang="zh-CN" sz="2800" dirty="0">
                <a:solidFill>
                  <a:srgbClr val="FF0000"/>
                </a:solidFill>
              </a:rPr>
              <a:t>182.68</a:t>
            </a:r>
            <a:r>
              <a:rPr kumimoji="1" lang="zh-CN" altLang="en-US" sz="2800" dirty="0">
                <a:solidFill>
                  <a:srgbClr val="FF0000"/>
                </a:solidFill>
              </a:rPr>
              <a:t> 误差</a:t>
            </a:r>
            <a:r>
              <a:rPr kumimoji="1" lang="en-US" altLang="zh-CN" sz="2800" dirty="0">
                <a:solidFill>
                  <a:srgbClr val="FF0000"/>
                </a:solidFill>
              </a:rPr>
              <a:t>0.51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023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245011C8-DD82-ADDB-0B20-7EF7EFC4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37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434496-4A1A-9E1C-CA36-37B12F6E5A73}"/>
              </a:ext>
            </a:extLst>
          </p:cNvPr>
          <p:cNvSpPr txBox="1"/>
          <p:nvPr/>
        </p:nvSpPr>
        <p:spPr>
          <a:xfrm>
            <a:off x="6096001" y="5133474"/>
            <a:ext cx="2695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FF0000"/>
                </a:solidFill>
                <a:latin typeface="+mj-lt"/>
              </a:rPr>
              <a:t>XGB</a:t>
            </a:r>
            <a:r>
              <a:rPr kumimoji="1" lang="zh-CN" altLang="en-US" sz="2800" dirty="0">
                <a:solidFill>
                  <a:srgbClr val="FF0000"/>
                </a:solidFill>
                <a:latin typeface="+mj-lt"/>
              </a:rPr>
              <a:t>预测</a:t>
            </a:r>
            <a:r>
              <a:rPr kumimoji="1" lang="en-US" altLang="zh-CN" sz="2800" dirty="0">
                <a:solidFill>
                  <a:srgbClr val="FF0000"/>
                </a:solidFill>
                <a:latin typeface="+mj-lt"/>
              </a:rPr>
              <a:t>4.8</a:t>
            </a:r>
            <a:r>
              <a:rPr kumimoji="1" lang="zh-CN" altLang="en-US" sz="2800" dirty="0">
                <a:solidFill>
                  <a:srgbClr val="FF0000"/>
                </a:solidFill>
                <a:latin typeface="+mj-lt"/>
              </a:rPr>
              <a:t>全天</a:t>
            </a:r>
          </a:p>
        </p:txBody>
      </p:sp>
    </p:spTree>
    <p:extLst>
      <p:ext uri="{BB962C8B-B14F-4D97-AF65-F5344CB8AC3E}">
        <p14:creationId xmlns:p14="http://schemas.microsoft.com/office/powerpoint/2010/main" val="22182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电脑萤幕的截图&#10;&#10;AI 生成的内容可能不正确。">
            <a:extLst>
              <a:ext uri="{FF2B5EF4-FFF2-40B4-BE49-F238E27FC236}">
                <a16:creationId xmlns:a16="http://schemas.microsoft.com/office/drawing/2014/main" id="{D85AC91B-3A05-8A19-C92B-28254FDE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37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301CA97-6E4F-FB56-4EBD-4B5BFE9CAD45}"/>
              </a:ext>
            </a:extLst>
          </p:cNvPr>
          <p:cNvSpPr txBox="1"/>
          <p:nvPr/>
        </p:nvSpPr>
        <p:spPr>
          <a:xfrm>
            <a:off x="4566805" y="5461153"/>
            <a:ext cx="6099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</a:rPr>
              <a:t>XGBoost</a:t>
            </a:r>
            <a:r>
              <a:rPr lang="zh-CN" altLang="en-US" sz="2400" dirty="0">
                <a:solidFill>
                  <a:srgbClr val="FF0000"/>
                </a:solidFill>
              </a:rPr>
              <a:t>预测未来30分钟的走势图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30分钟后实际收盘价182.68 误差</a:t>
            </a:r>
            <a:r>
              <a:rPr lang="en-US" altLang="zh-CN" sz="2400" dirty="0">
                <a:solidFill>
                  <a:srgbClr val="FF0000"/>
                </a:solidFill>
              </a:rPr>
              <a:t>0.57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475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, 应用程序, 信件&#10;&#10;AI 生成的内容可能不正确。">
            <a:extLst>
              <a:ext uri="{FF2B5EF4-FFF2-40B4-BE49-F238E27FC236}">
                <a16:creationId xmlns:a16="http://schemas.microsoft.com/office/drawing/2014/main" id="{B26C2292-D35E-D535-0464-18D7A7992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675" y="643466"/>
            <a:ext cx="10231453" cy="60621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776D69-86F2-0CAB-2687-FE5413C62849}"/>
              </a:ext>
            </a:extLst>
          </p:cNvPr>
          <p:cNvSpPr txBox="1"/>
          <p:nvPr/>
        </p:nvSpPr>
        <p:spPr>
          <a:xfrm>
            <a:off x="745319" y="152400"/>
            <a:ext cx="1683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>
                <a:latin typeface="+mj-lt"/>
              </a:rPr>
              <a:t>LightBGM</a:t>
            </a:r>
            <a:endParaRPr kumimoji="1" lang="zh-CN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724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BD633584-F594-927B-EFF0-110A0F2021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43" r="240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7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5B04E6B6-CAED-B9F4-F796-68FCB7B76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521" y="254774"/>
            <a:ext cx="8746435" cy="625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32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&#10;&#10;AI 生成的内容可能不正确。">
            <a:extLst>
              <a:ext uri="{FF2B5EF4-FFF2-40B4-BE49-F238E27FC236}">
                <a16:creationId xmlns:a16="http://schemas.microsoft.com/office/drawing/2014/main" id="{04A39FAC-1AB4-24DA-FC19-E3130EEBA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80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396B41-EEB7-B536-A2F0-7532D1DA4836}"/>
              </a:ext>
            </a:extLst>
          </p:cNvPr>
          <p:cNvSpPr txBox="1"/>
          <p:nvPr/>
        </p:nvSpPr>
        <p:spPr>
          <a:xfrm>
            <a:off x="6864626" y="4996070"/>
            <a:ext cx="5221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>
                <a:solidFill>
                  <a:srgbClr val="FF0000"/>
                </a:solidFill>
              </a:rPr>
              <a:t>LightGBM</a:t>
            </a:r>
            <a:r>
              <a:rPr kumimoji="1" lang="zh-CN" altLang="en-US" sz="3200" dirty="0">
                <a:solidFill>
                  <a:srgbClr val="FF0000"/>
                </a:solidFill>
              </a:rPr>
              <a:t>的全天预测结果</a:t>
            </a:r>
          </a:p>
        </p:txBody>
      </p:sp>
    </p:spTree>
    <p:extLst>
      <p:ext uri="{BB962C8B-B14F-4D97-AF65-F5344CB8AC3E}">
        <p14:creationId xmlns:p14="http://schemas.microsoft.com/office/powerpoint/2010/main" val="198334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5E54AB43-32BC-5C49-837B-5BDB171FA5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1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3E8E79-1092-4228-AEF0-0A58D137E584}"/>
              </a:ext>
            </a:extLst>
          </p:cNvPr>
          <p:cNvSpPr txBox="1"/>
          <p:nvPr/>
        </p:nvSpPr>
        <p:spPr>
          <a:xfrm>
            <a:off x="132521" y="450574"/>
            <a:ext cx="414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>
                <a:solidFill>
                  <a:srgbClr val="FF0000"/>
                </a:solidFill>
              </a:rPr>
              <a:t>LightBGM</a:t>
            </a:r>
            <a:r>
              <a:rPr kumimoji="1" lang="zh-CN" altLang="en-US" sz="2800" dirty="0">
                <a:solidFill>
                  <a:srgbClr val="FF0000"/>
                </a:solidFill>
              </a:rPr>
              <a:t>结果的原因</a:t>
            </a:r>
          </a:p>
        </p:txBody>
      </p:sp>
    </p:spTree>
    <p:extLst>
      <p:ext uri="{BB962C8B-B14F-4D97-AF65-F5344CB8AC3E}">
        <p14:creationId xmlns:p14="http://schemas.microsoft.com/office/powerpoint/2010/main" val="3888953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, 图表&#10;&#10;AI 生成的内容可能不正确。">
            <a:extLst>
              <a:ext uri="{FF2B5EF4-FFF2-40B4-BE49-F238E27FC236}">
                <a16:creationId xmlns:a16="http://schemas.microsoft.com/office/drawing/2014/main" id="{FB53EEA9-D62B-99D6-3823-D249292D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18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1602710-01E2-BA46-9FF8-372DC682D9A6}"/>
              </a:ext>
            </a:extLst>
          </p:cNvPr>
          <p:cNvSpPr txBox="1"/>
          <p:nvPr/>
        </p:nvSpPr>
        <p:spPr>
          <a:xfrm>
            <a:off x="5377296" y="4702617"/>
            <a:ext cx="6099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</a:rPr>
              <a:t>LightGBM</a:t>
            </a:r>
            <a:r>
              <a:rPr lang="zh-CN" altLang="en-US" sz="2400" dirty="0">
                <a:solidFill>
                  <a:srgbClr val="FF0000"/>
                </a:solidFill>
              </a:rPr>
              <a:t>预测未来30分钟的走势图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30分钟后实际收盘价182.68 误差</a:t>
            </a:r>
            <a:r>
              <a:rPr lang="en-US" altLang="zh-CN" sz="2400" dirty="0">
                <a:solidFill>
                  <a:srgbClr val="FF0000"/>
                </a:solidFill>
              </a:rPr>
              <a:t>1.52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831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C1A9C71B-992B-F4A8-E591-6245D19A28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6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9C79B6-D763-E616-1A5F-4C97BEA0781E}"/>
              </a:ext>
            </a:extLst>
          </p:cNvPr>
          <p:cNvSpPr txBox="1"/>
          <p:nvPr/>
        </p:nvSpPr>
        <p:spPr>
          <a:xfrm>
            <a:off x="1663700" y="304800"/>
            <a:ext cx="544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latin typeface="+mj-lt"/>
              </a:rPr>
              <a:t>Catboost</a:t>
            </a:r>
            <a:endParaRPr kumimoji="1" lang="en-US" altLang="zh-C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8646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790753E9-92E1-CFDE-F45A-C36E3970C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4" y="643467"/>
            <a:ext cx="887819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83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&#10;&#10;AI 生成的内容可能不正确。">
            <a:extLst>
              <a:ext uri="{FF2B5EF4-FFF2-40B4-BE49-F238E27FC236}">
                <a16:creationId xmlns:a16="http://schemas.microsoft.com/office/drawing/2014/main" id="{B3616EEC-AE67-FC7A-E616-CA34DEABAA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37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5B1537-531D-2A8D-2588-595937E693AF}"/>
              </a:ext>
            </a:extLst>
          </p:cNvPr>
          <p:cNvSpPr txBox="1"/>
          <p:nvPr/>
        </p:nvSpPr>
        <p:spPr>
          <a:xfrm>
            <a:off x="5377296" y="4702617"/>
            <a:ext cx="6099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</a:rPr>
              <a:t>Catboost</a:t>
            </a:r>
            <a:r>
              <a:rPr lang="zh-CN" altLang="en-US" sz="2400" dirty="0">
                <a:solidFill>
                  <a:srgbClr val="FF0000"/>
                </a:solidFill>
              </a:rPr>
              <a:t>预测未来30分钟的走势图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30分钟后实际收盘价182.68 误差</a:t>
            </a:r>
            <a:r>
              <a:rPr lang="en-US" altLang="zh-CN" sz="2400" dirty="0">
                <a:solidFill>
                  <a:srgbClr val="FF0000"/>
                </a:solidFill>
              </a:rPr>
              <a:t>1.39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966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52F269A0-F5B7-4755-39F6-70364BA2D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13" y="643467"/>
            <a:ext cx="920837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288735A-1FF2-97C2-C0C9-4A1A2C238FF1}"/>
              </a:ext>
            </a:extLst>
          </p:cNvPr>
          <p:cNvSpPr/>
          <p:nvPr/>
        </p:nvSpPr>
        <p:spPr>
          <a:xfrm>
            <a:off x="7532016" y="3572759"/>
            <a:ext cx="2978871" cy="697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1753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形用户界面, 图表, 应用程序&#10;&#10;AI 生成的内容可能不正确。">
            <a:extLst>
              <a:ext uri="{FF2B5EF4-FFF2-40B4-BE49-F238E27FC236}">
                <a16:creationId xmlns:a16="http://schemas.microsoft.com/office/drawing/2014/main" id="{75AE6712-88DD-5521-6A03-9DCC192A8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8" y="643467"/>
            <a:ext cx="948266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3499C10-9F2D-FDBA-2729-08BCD6598A65}"/>
              </a:ext>
            </a:extLst>
          </p:cNvPr>
          <p:cNvSpPr/>
          <p:nvPr/>
        </p:nvSpPr>
        <p:spPr>
          <a:xfrm>
            <a:off x="5778631" y="3129699"/>
            <a:ext cx="1825449" cy="1206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37DE191-B3B2-4B51-52E8-D9A5540311C2}"/>
              </a:ext>
            </a:extLst>
          </p:cNvPr>
          <p:cNvSpPr/>
          <p:nvPr/>
        </p:nvSpPr>
        <p:spPr>
          <a:xfrm>
            <a:off x="7758260" y="3044858"/>
            <a:ext cx="2799761" cy="518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C9626C-2DBB-E42D-11E5-4064F39995CF}"/>
              </a:ext>
            </a:extLst>
          </p:cNvPr>
          <p:cNvSpPr txBox="1"/>
          <p:nvPr/>
        </p:nvSpPr>
        <p:spPr>
          <a:xfrm>
            <a:off x="5222449" y="1404594"/>
            <a:ext cx="2828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可视化程度低</a:t>
            </a:r>
          </a:p>
        </p:txBody>
      </p:sp>
    </p:spTree>
    <p:extLst>
      <p:ext uri="{BB962C8B-B14F-4D97-AF65-F5344CB8AC3E}">
        <p14:creationId xmlns:p14="http://schemas.microsoft.com/office/powerpoint/2010/main" val="2571630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C32E9A67-4D3C-43FE-DE3F-87676AAA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13" y="643467"/>
            <a:ext cx="920837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8AF25A-A458-BB4A-B8F7-BFC2A6CB4CF0}"/>
              </a:ext>
            </a:extLst>
          </p:cNvPr>
          <p:cNvSpPr/>
          <p:nvPr/>
        </p:nvSpPr>
        <p:spPr>
          <a:xfrm>
            <a:off x="7604080" y="2620652"/>
            <a:ext cx="2435466" cy="1508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EC0739-A7C2-D33E-B268-023E80253CD5}"/>
              </a:ext>
            </a:extLst>
          </p:cNvPr>
          <p:cNvSpPr txBox="1"/>
          <p:nvPr/>
        </p:nvSpPr>
        <p:spPr>
          <a:xfrm>
            <a:off x="5222449" y="1404594"/>
            <a:ext cx="2828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存在不运行的情况</a:t>
            </a:r>
          </a:p>
        </p:txBody>
      </p:sp>
    </p:spTree>
    <p:extLst>
      <p:ext uri="{BB962C8B-B14F-4D97-AF65-F5344CB8AC3E}">
        <p14:creationId xmlns:p14="http://schemas.microsoft.com/office/powerpoint/2010/main" val="3604000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D5B9DF27-2355-F1F7-BA8D-EBA0829FD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29" y="270165"/>
            <a:ext cx="10032693" cy="59443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5655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C1A841-EC57-D39C-1BFA-AAE3BF440638}"/>
              </a:ext>
            </a:extLst>
          </p:cNvPr>
          <p:cNvSpPr txBox="1"/>
          <p:nvPr/>
        </p:nvSpPr>
        <p:spPr>
          <a:xfrm>
            <a:off x="888335" y="580726"/>
            <a:ext cx="6978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Random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Forest</a:t>
            </a:r>
            <a:r>
              <a:rPr kumimoji="1" lang="zh-CN" altLang="en-US" sz="2400" dirty="0"/>
              <a:t>  预测未来</a:t>
            </a:r>
            <a:r>
              <a:rPr kumimoji="1" lang="en-US" altLang="zh-CN" sz="2400" dirty="0"/>
              <a:t>30</a:t>
            </a:r>
            <a:r>
              <a:rPr kumimoji="1" lang="zh-CN" altLang="en-US" sz="2400" dirty="0"/>
              <a:t>分钟的走势图</a:t>
            </a:r>
            <a:endParaRPr kumimoji="1" lang="en-US" altLang="zh-CN" sz="2400" dirty="0"/>
          </a:p>
          <a:p>
            <a:r>
              <a:rPr kumimoji="1" lang="en-US" altLang="zh-CN" sz="2400" dirty="0"/>
              <a:t>30</a:t>
            </a:r>
            <a:r>
              <a:rPr kumimoji="1" lang="zh-CN" altLang="en-US" sz="2400" dirty="0"/>
              <a:t>分钟后实际收盘价</a:t>
            </a:r>
            <a:r>
              <a:rPr kumimoji="1" lang="en-US" altLang="zh-CN" sz="2400" dirty="0"/>
              <a:t>182.68</a:t>
            </a:r>
            <a:r>
              <a:rPr kumimoji="1" lang="zh-CN" altLang="en-US" sz="2400" dirty="0"/>
              <a:t> 误差</a:t>
            </a:r>
            <a:r>
              <a:rPr kumimoji="1" lang="en-US" altLang="zh-CN" sz="2400" dirty="0"/>
              <a:t>0.51</a:t>
            </a:r>
            <a:endParaRPr kumimoji="1"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0F37C4-0559-EC38-BBC9-E6F9E07F3FAF}"/>
              </a:ext>
            </a:extLst>
          </p:cNvPr>
          <p:cNvSpPr txBox="1"/>
          <p:nvPr/>
        </p:nvSpPr>
        <p:spPr>
          <a:xfrm>
            <a:off x="888335" y="1709450"/>
            <a:ext cx="6099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XGBoost</a:t>
            </a:r>
            <a:r>
              <a:rPr lang="zh-CN" altLang="en-US" sz="2400" dirty="0"/>
              <a:t>预测未来30分钟的走势图</a:t>
            </a:r>
          </a:p>
          <a:p>
            <a:r>
              <a:rPr lang="zh-CN" altLang="en-US" sz="2400" dirty="0"/>
              <a:t>30分钟后实际收盘价182.68 误差</a:t>
            </a:r>
            <a:r>
              <a:rPr lang="en-US" altLang="zh-CN" sz="2400" dirty="0"/>
              <a:t>0.57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E2C9D4-8D0B-F08B-ED6F-31EEA05C3FAA}"/>
              </a:ext>
            </a:extLst>
          </p:cNvPr>
          <p:cNvSpPr txBox="1"/>
          <p:nvPr/>
        </p:nvSpPr>
        <p:spPr>
          <a:xfrm>
            <a:off x="888335" y="4032282"/>
            <a:ext cx="54235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LightGBM</a:t>
            </a:r>
            <a:r>
              <a:rPr lang="zh-CN" altLang="en-US" sz="2400" dirty="0"/>
              <a:t>预测未来30分钟的走势图</a:t>
            </a:r>
          </a:p>
          <a:p>
            <a:r>
              <a:rPr lang="zh-CN" altLang="en-US" sz="2400" dirty="0"/>
              <a:t>30分钟后实际收盘价182.68 误差</a:t>
            </a:r>
            <a:r>
              <a:rPr lang="en-US" altLang="zh-CN" sz="2400" dirty="0"/>
              <a:t>1.52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A5C6F1-9E63-1E1A-7346-92101D71AD10}"/>
              </a:ext>
            </a:extLst>
          </p:cNvPr>
          <p:cNvSpPr txBox="1"/>
          <p:nvPr/>
        </p:nvSpPr>
        <p:spPr>
          <a:xfrm>
            <a:off x="888335" y="5321300"/>
            <a:ext cx="10173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30</a:t>
            </a:r>
            <a:r>
              <a:rPr kumimoji="1" lang="zh-CN" altLang="en-US" sz="2400" dirty="0">
                <a:solidFill>
                  <a:srgbClr val="FF0000"/>
                </a:solidFill>
              </a:rPr>
              <a:t>分钟模型预测准确度：</a:t>
            </a:r>
            <a:r>
              <a:rPr kumimoji="1" lang="en-US" altLang="zh-CN" sz="2400" dirty="0">
                <a:solidFill>
                  <a:srgbClr val="FF0000"/>
                </a:solidFill>
              </a:rPr>
              <a:t>Random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Forest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&gt; </a:t>
            </a:r>
            <a:r>
              <a:rPr kumimoji="1" lang="en-US" altLang="zh-CN" sz="2400" dirty="0" err="1">
                <a:solidFill>
                  <a:srgbClr val="FF0000"/>
                </a:solidFill>
              </a:rPr>
              <a:t>XGBoost</a:t>
            </a:r>
            <a:r>
              <a:rPr kumimoji="1" lang="en-US" altLang="zh-CN" sz="2400" dirty="0">
                <a:solidFill>
                  <a:srgbClr val="FF0000"/>
                </a:solidFill>
              </a:rPr>
              <a:t> &gt;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 err="1">
                <a:solidFill>
                  <a:srgbClr val="FF0000"/>
                </a:solidFill>
              </a:rPr>
              <a:t>Catboost</a:t>
            </a:r>
            <a:r>
              <a:rPr kumimoji="1" lang="en-US" altLang="zh-CN" sz="2400" dirty="0">
                <a:solidFill>
                  <a:srgbClr val="FF0000"/>
                </a:solidFill>
              </a:rPr>
              <a:t>&gt; </a:t>
            </a:r>
            <a:r>
              <a:rPr kumimoji="1" lang="en-US" altLang="zh-CN" sz="2400" dirty="0" err="1">
                <a:solidFill>
                  <a:srgbClr val="FF0000"/>
                </a:solidFill>
              </a:rPr>
              <a:t>LightGBM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C865DC-127D-FF55-75C7-C1859753AC1D}"/>
              </a:ext>
            </a:extLst>
          </p:cNvPr>
          <p:cNvSpPr txBox="1"/>
          <p:nvPr/>
        </p:nvSpPr>
        <p:spPr>
          <a:xfrm>
            <a:off x="888335" y="2743264"/>
            <a:ext cx="6099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Catboost</a:t>
            </a:r>
            <a:r>
              <a:rPr lang="zh-CN" altLang="en-US" sz="2400" dirty="0"/>
              <a:t>预测未来30分钟的走势图</a:t>
            </a:r>
          </a:p>
          <a:p>
            <a:r>
              <a:rPr lang="zh-CN" altLang="en-US" sz="2400" dirty="0"/>
              <a:t>30分钟后实际收盘价182.68 误差</a:t>
            </a:r>
            <a:r>
              <a:rPr lang="en-US" altLang="zh-CN" sz="2400" dirty="0"/>
              <a:t>1.39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34897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9E3E3093-F45E-6F87-4BBC-CF564306A0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1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63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电脑萤幕的截图&#10;&#10;AI 生成的内容可能不正确。">
            <a:extLst>
              <a:ext uri="{FF2B5EF4-FFF2-40B4-BE49-F238E27FC236}">
                <a16:creationId xmlns:a16="http://schemas.microsoft.com/office/drawing/2014/main" id="{CAF2FA97-3043-B139-67D5-4DA9B8ED3C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6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27594C1-FC8E-7CF1-2868-A8D046A47ADB}"/>
              </a:ext>
            </a:extLst>
          </p:cNvPr>
          <p:cNvSpPr txBox="1"/>
          <p:nvPr/>
        </p:nvSpPr>
        <p:spPr>
          <a:xfrm>
            <a:off x="2211184" y="5810596"/>
            <a:ext cx="87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rgbClr val="FF0000"/>
                </a:solidFill>
              </a:rPr>
              <a:t>LightGBM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&gt; </a:t>
            </a:r>
            <a:r>
              <a:rPr kumimoji="1" lang="en-US" altLang="zh-CN" sz="2400" dirty="0" err="1">
                <a:solidFill>
                  <a:srgbClr val="FF0000"/>
                </a:solidFill>
              </a:rPr>
              <a:t>XGBoost</a:t>
            </a:r>
            <a:r>
              <a:rPr kumimoji="1" lang="en-US" altLang="zh-CN" sz="2400" dirty="0">
                <a:solidFill>
                  <a:srgbClr val="FF0000"/>
                </a:solidFill>
              </a:rPr>
              <a:t> &gt; </a:t>
            </a:r>
            <a:r>
              <a:rPr kumimoji="1" lang="en-US" altLang="zh-CN" sz="2400" dirty="0" err="1">
                <a:solidFill>
                  <a:srgbClr val="FF0000"/>
                </a:solidFill>
              </a:rPr>
              <a:t>CatBoost</a:t>
            </a:r>
            <a:r>
              <a:rPr kumimoji="1" lang="en-US" altLang="zh-CN" sz="2400" dirty="0">
                <a:solidFill>
                  <a:srgbClr val="FF0000"/>
                </a:solidFill>
              </a:rPr>
              <a:t> &gt; Random Forest</a:t>
            </a:r>
          </a:p>
        </p:txBody>
      </p:sp>
    </p:spTree>
    <p:extLst>
      <p:ext uri="{BB962C8B-B14F-4D97-AF65-F5344CB8AC3E}">
        <p14:creationId xmlns:p14="http://schemas.microsoft.com/office/powerpoint/2010/main" val="2118588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A3ADC5C6-2198-157E-8E15-8741404716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73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18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文本, 信件&#10;&#10;AI 生成的内容可能不正确。">
            <a:extLst>
              <a:ext uri="{FF2B5EF4-FFF2-40B4-BE49-F238E27FC236}">
                <a16:creationId xmlns:a16="http://schemas.microsoft.com/office/drawing/2014/main" id="{1D16A3C1-094D-D748-3862-C6C964DCC4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65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83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46C9E7AF-0DF0-4F7A-2A45-17270298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55" r="3163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55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, 应用程序, Teams&#10;&#10;AI 生成的内容可能不正确。">
            <a:extLst>
              <a:ext uri="{FF2B5EF4-FFF2-40B4-BE49-F238E27FC236}">
                <a16:creationId xmlns:a16="http://schemas.microsoft.com/office/drawing/2014/main" id="{E88F756A-21A3-5B88-6031-AF42195F13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29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1DC278-3859-3AAA-F73A-9FCB61AA3332}"/>
              </a:ext>
            </a:extLst>
          </p:cNvPr>
          <p:cNvSpPr txBox="1"/>
          <p:nvPr/>
        </p:nvSpPr>
        <p:spPr>
          <a:xfrm>
            <a:off x="3125585" y="5270268"/>
            <a:ext cx="697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rgbClr val="FF0000"/>
                </a:solidFill>
              </a:rPr>
              <a:t>LightGBM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&gt; </a:t>
            </a:r>
            <a:r>
              <a:rPr kumimoji="1" lang="en-US" altLang="zh-CN" sz="2400" dirty="0" err="1">
                <a:solidFill>
                  <a:srgbClr val="FF0000"/>
                </a:solidFill>
              </a:rPr>
              <a:t>XGBoost</a:t>
            </a:r>
            <a:r>
              <a:rPr kumimoji="1" lang="en-US" altLang="zh-CN" sz="2400" dirty="0">
                <a:solidFill>
                  <a:srgbClr val="FF0000"/>
                </a:solidFill>
              </a:rPr>
              <a:t> &gt; </a:t>
            </a:r>
            <a:r>
              <a:rPr kumimoji="1" lang="en-US" altLang="zh-CN" sz="2400" dirty="0" err="1">
                <a:solidFill>
                  <a:srgbClr val="FF0000"/>
                </a:solidFill>
              </a:rPr>
              <a:t>CatBoost</a:t>
            </a:r>
            <a:r>
              <a:rPr kumimoji="1" lang="en-US" altLang="zh-CN" sz="2400" dirty="0">
                <a:solidFill>
                  <a:srgbClr val="FF0000"/>
                </a:solidFill>
              </a:rPr>
              <a:t> &gt; Random Forest</a:t>
            </a:r>
          </a:p>
        </p:txBody>
      </p:sp>
    </p:spTree>
    <p:extLst>
      <p:ext uri="{BB962C8B-B14F-4D97-AF65-F5344CB8AC3E}">
        <p14:creationId xmlns:p14="http://schemas.microsoft.com/office/powerpoint/2010/main" val="2441900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7B193B95-5353-E4CB-C1E7-2ED8A106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88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&#10;&#10;AI 生成的内容可能不正确。">
            <a:extLst>
              <a:ext uri="{FF2B5EF4-FFF2-40B4-BE49-F238E27FC236}">
                <a16:creationId xmlns:a16="http://schemas.microsoft.com/office/drawing/2014/main" id="{AA34F191-BBC7-5C10-C0DA-A62CC840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80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6999ED-3735-DDD5-8C0C-DD3DA3285FC6}"/>
              </a:ext>
            </a:extLst>
          </p:cNvPr>
          <p:cNvSpPr txBox="1"/>
          <p:nvPr/>
        </p:nvSpPr>
        <p:spPr>
          <a:xfrm>
            <a:off x="2809701" y="5178828"/>
            <a:ext cx="87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solidFill>
                  <a:srgbClr val="FF0000"/>
                </a:solidFill>
              </a:rPr>
              <a:t>XGBoost</a:t>
            </a:r>
            <a:r>
              <a:rPr kumimoji="1" lang="en-US" altLang="zh-CN" sz="2400" dirty="0">
                <a:solidFill>
                  <a:srgbClr val="FF0000"/>
                </a:solidFill>
              </a:rPr>
              <a:t> &gt; </a:t>
            </a:r>
            <a:r>
              <a:rPr kumimoji="1" lang="en-US" altLang="zh-CN" sz="2400" dirty="0" err="1">
                <a:solidFill>
                  <a:srgbClr val="FF0000"/>
                </a:solidFill>
              </a:rPr>
              <a:t>LightGBM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&gt; </a:t>
            </a:r>
            <a:r>
              <a:rPr kumimoji="1" lang="en-US" altLang="zh-CN" sz="2400" dirty="0" err="1">
                <a:solidFill>
                  <a:srgbClr val="FF0000"/>
                </a:solidFill>
              </a:rPr>
              <a:t>CatBoost</a:t>
            </a:r>
            <a:r>
              <a:rPr kumimoji="1" lang="en-US" altLang="zh-CN" sz="2400" dirty="0">
                <a:solidFill>
                  <a:srgbClr val="FF0000"/>
                </a:solidFill>
              </a:rPr>
              <a:t> &gt; Random Forest</a:t>
            </a:r>
          </a:p>
        </p:txBody>
      </p:sp>
    </p:spTree>
    <p:extLst>
      <p:ext uri="{BB962C8B-B14F-4D97-AF65-F5344CB8AC3E}">
        <p14:creationId xmlns:p14="http://schemas.microsoft.com/office/powerpoint/2010/main" val="281037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电脑萤幕的截图&#10;&#10;AI 生成的内容可能不正确。">
            <a:extLst>
              <a:ext uri="{FF2B5EF4-FFF2-40B4-BE49-F238E27FC236}">
                <a16:creationId xmlns:a16="http://schemas.microsoft.com/office/drawing/2014/main" id="{CA82D6E3-E1FC-BD2B-044D-F11788F2E1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46" b="387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AE9FE7-24E6-2D61-17FC-38EB030F5426}"/>
              </a:ext>
            </a:extLst>
          </p:cNvPr>
          <p:cNvSpPr txBox="1"/>
          <p:nvPr/>
        </p:nvSpPr>
        <p:spPr>
          <a:xfrm>
            <a:off x="4297680" y="665018"/>
            <a:ext cx="6359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一百万条数据秒倒入，出结果用了不到一分钟</a:t>
            </a:r>
          </a:p>
        </p:txBody>
      </p:sp>
    </p:spTree>
    <p:extLst>
      <p:ext uri="{BB962C8B-B14F-4D97-AF65-F5344CB8AC3E}">
        <p14:creationId xmlns:p14="http://schemas.microsoft.com/office/powerpoint/2010/main" val="2125132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BA98CF91-9229-30B5-5C53-99C18F2C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9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53982F4-072A-41D0-2FBD-6E95F64FF941}"/>
              </a:ext>
            </a:extLst>
          </p:cNvPr>
          <p:cNvSpPr/>
          <p:nvPr/>
        </p:nvSpPr>
        <p:spPr>
          <a:xfrm>
            <a:off x="536028" y="651641"/>
            <a:ext cx="7556938" cy="8092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700DDC-62E6-2336-A848-7C7EEAFEDE1A}"/>
              </a:ext>
            </a:extLst>
          </p:cNvPr>
          <p:cNvSpPr/>
          <p:nvPr/>
        </p:nvSpPr>
        <p:spPr>
          <a:xfrm>
            <a:off x="430924" y="4740166"/>
            <a:ext cx="6516414" cy="882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03A7FB-BD59-0076-F319-6648B7A5CC30}"/>
              </a:ext>
            </a:extLst>
          </p:cNvPr>
          <p:cNvSpPr txBox="1"/>
          <p:nvPr/>
        </p:nvSpPr>
        <p:spPr>
          <a:xfrm>
            <a:off x="6453353" y="2638886"/>
            <a:ext cx="4109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直接复制到桌面就可以了</a:t>
            </a:r>
          </a:p>
        </p:txBody>
      </p:sp>
    </p:spTree>
    <p:extLst>
      <p:ext uri="{BB962C8B-B14F-4D97-AF65-F5344CB8AC3E}">
        <p14:creationId xmlns:p14="http://schemas.microsoft.com/office/powerpoint/2010/main" val="15551974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, 图表, 应用程序&#10;&#10;AI 生成的内容可能不正确。">
            <a:extLst>
              <a:ext uri="{FF2B5EF4-FFF2-40B4-BE49-F238E27FC236}">
                <a16:creationId xmlns:a16="http://schemas.microsoft.com/office/drawing/2014/main" id="{9E00D2F1-196E-54AF-339A-9784013536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1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085765-C514-077A-A24E-386F04A48B86}"/>
              </a:ext>
            </a:extLst>
          </p:cNvPr>
          <p:cNvSpPr txBox="1"/>
          <p:nvPr/>
        </p:nvSpPr>
        <p:spPr>
          <a:xfrm>
            <a:off x="4930345" y="259492"/>
            <a:ext cx="474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Colab</a:t>
            </a:r>
            <a:r>
              <a:rPr kumimoji="1" lang="zh-CN" altLang="en-US" dirty="0"/>
              <a:t>导入读取三四分钟，出结果两分四十秒。</a:t>
            </a:r>
          </a:p>
        </p:txBody>
      </p:sp>
    </p:spTree>
    <p:extLst>
      <p:ext uri="{BB962C8B-B14F-4D97-AF65-F5344CB8AC3E}">
        <p14:creationId xmlns:p14="http://schemas.microsoft.com/office/powerpoint/2010/main" val="16206521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0CAB6B7-1904-4180-D071-BC2969BAC494}"/>
              </a:ext>
            </a:extLst>
          </p:cNvPr>
          <p:cNvSpPr txBox="1"/>
          <p:nvPr/>
        </p:nvSpPr>
        <p:spPr>
          <a:xfrm>
            <a:off x="362932" y="156584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python和colab网页版运行的优劣势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579722-D608-46B3-E32B-96059ECB3BE0}"/>
              </a:ext>
            </a:extLst>
          </p:cNvPr>
          <p:cNvSpPr txBox="1"/>
          <p:nvPr/>
        </p:nvSpPr>
        <p:spPr>
          <a:xfrm>
            <a:off x="362932" y="679804"/>
            <a:ext cx="10878532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1. Google Colab (网页版)</a:t>
            </a:r>
          </a:p>
          <a:p>
            <a:r>
              <a:rPr lang="zh-CN" altLang="en-US" sz="1600" dirty="0"/>
              <a:t>Colab 是基于云端的 Jupyter Notebook 环境，非常适合快速实验和深度学习任务。</a:t>
            </a:r>
          </a:p>
          <a:p>
            <a:endParaRPr lang="zh-CN" altLang="en-US" sz="1600" dirty="0"/>
          </a:p>
          <a:p>
            <a:r>
              <a:rPr lang="zh-CN" altLang="en-US" sz="1600" dirty="0"/>
              <a:t>优势：</a:t>
            </a:r>
          </a:p>
          <a:p>
            <a:r>
              <a:rPr lang="zh-CN" altLang="en-US" sz="1600" dirty="0"/>
              <a:t>免费 GPU/TPU 资源：这是最大的杀手锏。对于运行 LSTM 或大型 CatBoost 模型，云端加速能比普通笔记本快几十倍。</a:t>
            </a:r>
          </a:p>
          <a:p>
            <a:r>
              <a:rPr lang="zh-CN" altLang="en-US" sz="1600" dirty="0"/>
              <a:t>零环境配置：预装了 pandas, numpy, scikit-learn, xgboost, tensorflow 等绝大多数库，不需要处理 pip install 报错。</a:t>
            </a:r>
          </a:p>
          <a:p>
            <a:r>
              <a:rPr lang="zh-CN" altLang="en-US" sz="1600" dirty="0"/>
              <a:t>易于分享：像 Google Docs 一样，一个链接就能把代码和运行结果（包括图表）发给别人。</a:t>
            </a:r>
          </a:p>
          <a:p>
            <a:r>
              <a:rPr lang="zh-CN" altLang="en-US" sz="1600" dirty="0"/>
              <a:t>跨设备：你可以在平板甚至手机上运行代码，计算都在云端。</a:t>
            </a:r>
          </a:p>
          <a:p>
            <a:endParaRPr lang="en-US" altLang="zh-CN" sz="1600" dirty="0"/>
          </a:p>
          <a:p>
            <a:r>
              <a:rPr lang="zh-CN" altLang="en-US" sz="1600" dirty="0"/>
              <a:t>劣势：</a:t>
            </a:r>
          </a:p>
          <a:p>
            <a:r>
              <a:rPr lang="zh-CN" altLang="en-US" sz="1600" dirty="0"/>
              <a:t>依赖网络：断网就无法编写或运行代码。</a:t>
            </a:r>
          </a:p>
          <a:p>
            <a:r>
              <a:rPr lang="zh-CN" altLang="en-US" sz="1600" dirty="0"/>
              <a:t>文件管理不便：</a:t>
            </a:r>
            <a:r>
              <a:rPr lang="zh-CN" altLang="en-US" sz="1600" dirty="0">
                <a:solidFill>
                  <a:srgbClr val="FF0000"/>
                </a:solidFill>
              </a:rPr>
              <a:t>每次上传 .xlsx 文件后，如果会话断开，文件会被清空，必须挂载 Google Drive 或重新上传。</a:t>
            </a:r>
          </a:p>
          <a:p>
            <a:r>
              <a:rPr lang="zh-CN" altLang="en-US" sz="1600" dirty="0"/>
              <a:t>运行时间限制：免费版连续运行超过 12 小时（或长时间无操作）会自动断开，不适合长达几天的训练任务。</a:t>
            </a:r>
          </a:p>
          <a:p>
            <a:endParaRPr lang="en-US" altLang="zh-CN" sz="1600" dirty="0"/>
          </a:p>
          <a:p>
            <a:r>
              <a:rPr lang="zh-CN" altLang="en-US" sz="1600" dirty="0"/>
              <a:t>2. 本地 Python (如 PyCharm / VS Code)</a:t>
            </a:r>
          </a:p>
          <a:p>
            <a:r>
              <a:rPr lang="zh-CN" altLang="en-US" sz="1600" dirty="0"/>
              <a:t>这是你目前正在使用的模式，更适合进行严肃的系统开发和本地数据处理。</a:t>
            </a:r>
          </a:p>
          <a:p>
            <a:endParaRPr lang="en-US" altLang="zh-CN" sz="1600" dirty="0"/>
          </a:p>
          <a:p>
            <a:r>
              <a:rPr lang="zh-CN" altLang="en-US" sz="1600" dirty="0"/>
              <a:t>优势：</a:t>
            </a:r>
          </a:p>
          <a:p>
            <a:endParaRPr lang="zh-CN" altLang="en-US" sz="1600" dirty="0"/>
          </a:p>
          <a:p>
            <a:r>
              <a:rPr lang="zh-CN" altLang="en-US" sz="1600" dirty="0"/>
              <a:t>本地文件交互：</a:t>
            </a:r>
            <a:r>
              <a:rPr lang="zh-CN" altLang="en-US" sz="1600" dirty="0">
                <a:solidFill>
                  <a:srgbClr val="FF0000"/>
                </a:solidFill>
              </a:rPr>
              <a:t>读取本地的 4.8 all day.xlsx 非常方便，不需要反复上传。</a:t>
            </a:r>
          </a:p>
          <a:p>
            <a:r>
              <a:rPr lang="zh-CN" altLang="en-US" sz="1600" dirty="0"/>
              <a:t>强大的调试 (Debug) 功能：PyCharm 的断点调试功能比 Colab 强大得多，能帮你快速定位代码错误。</a:t>
            </a:r>
          </a:p>
          <a:p>
            <a:r>
              <a:rPr lang="zh-CN" altLang="en-US" sz="1600" dirty="0"/>
              <a:t>无时间限制：只要你的电脑有电，代码可以跑一年。</a:t>
            </a:r>
          </a:p>
          <a:p>
            <a:r>
              <a:rPr lang="zh-CN" altLang="en-US" sz="1600" dirty="0"/>
              <a:t>安全性：数据存储在本地，不需要上传到云端，适合处理敏感隐私数据。</a:t>
            </a:r>
          </a:p>
          <a:p>
            <a:r>
              <a:rPr lang="zh-CN" altLang="en-US" sz="1600" dirty="0"/>
              <a:t>劣势：受限于硬件：如果你的电脑配置一般，跑复杂的随机森林或深度学习模型会非常卡顿。</a:t>
            </a:r>
          </a:p>
          <a:p>
            <a:r>
              <a:rPr lang="zh-CN" altLang="en-US" sz="1600" dirty="0"/>
              <a:t>环境冲突：正如你之前遇到的 ModuleNotFoundError 或 ImportError，需要自己管理虚拟环境（.venv）。</a:t>
            </a:r>
          </a:p>
        </p:txBody>
      </p:sp>
    </p:spTree>
    <p:extLst>
      <p:ext uri="{BB962C8B-B14F-4D97-AF65-F5344CB8AC3E}">
        <p14:creationId xmlns:p14="http://schemas.microsoft.com/office/powerpoint/2010/main" val="3863845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A2DCE959-8D61-25D3-695F-9E85A1DFF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063" y="643467"/>
            <a:ext cx="615587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B8077C-4B4B-E5AD-1A22-EBAE077F8837}"/>
              </a:ext>
            </a:extLst>
          </p:cNvPr>
          <p:cNvSpPr/>
          <p:nvPr/>
        </p:nvSpPr>
        <p:spPr>
          <a:xfrm>
            <a:off x="3582186" y="2158738"/>
            <a:ext cx="1545995" cy="3751868"/>
          </a:xfrm>
          <a:custGeom>
            <a:avLst/>
            <a:gdLst>
              <a:gd name="csX0" fmla="*/ 0 w 1545995"/>
              <a:gd name="csY0" fmla="*/ 0 h 3751868"/>
              <a:gd name="csX1" fmla="*/ 499872 w 1545995"/>
              <a:gd name="csY1" fmla="*/ 0 h 3751868"/>
              <a:gd name="csX2" fmla="*/ 968824 w 1545995"/>
              <a:gd name="csY2" fmla="*/ 0 h 3751868"/>
              <a:gd name="csX3" fmla="*/ 1545995 w 1545995"/>
              <a:gd name="csY3" fmla="*/ 0 h 3751868"/>
              <a:gd name="csX4" fmla="*/ 1545995 w 1545995"/>
              <a:gd name="csY4" fmla="*/ 498462 h 3751868"/>
              <a:gd name="csX5" fmla="*/ 1545995 w 1545995"/>
              <a:gd name="csY5" fmla="*/ 959406 h 3751868"/>
              <a:gd name="csX6" fmla="*/ 1545995 w 1545995"/>
              <a:gd name="csY6" fmla="*/ 1420350 h 3751868"/>
              <a:gd name="csX7" fmla="*/ 1545995 w 1545995"/>
              <a:gd name="csY7" fmla="*/ 1956331 h 3751868"/>
              <a:gd name="csX8" fmla="*/ 1545995 w 1545995"/>
              <a:gd name="csY8" fmla="*/ 2492312 h 3751868"/>
              <a:gd name="csX9" fmla="*/ 1545995 w 1545995"/>
              <a:gd name="csY9" fmla="*/ 2953256 h 3751868"/>
              <a:gd name="csX10" fmla="*/ 1545995 w 1545995"/>
              <a:gd name="csY10" fmla="*/ 3751868 h 3751868"/>
              <a:gd name="csX11" fmla="*/ 1030663 w 1545995"/>
              <a:gd name="csY11" fmla="*/ 3751868 h 3751868"/>
              <a:gd name="csX12" fmla="*/ 530792 w 1545995"/>
              <a:gd name="csY12" fmla="*/ 3751868 h 3751868"/>
              <a:gd name="csX13" fmla="*/ 0 w 1545995"/>
              <a:gd name="csY13" fmla="*/ 3751868 h 3751868"/>
              <a:gd name="csX14" fmla="*/ 0 w 1545995"/>
              <a:gd name="csY14" fmla="*/ 3140849 h 3751868"/>
              <a:gd name="csX15" fmla="*/ 0 w 1545995"/>
              <a:gd name="csY15" fmla="*/ 2529831 h 3751868"/>
              <a:gd name="csX16" fmla="*/ 0 w 1545995"/>
              <a:gd name="csY16" fmla="*/ 1993850 h 3751868"/>
              <a:gd name="csX17" fmla="*/ 0 w 1545995"/>
              <a:gd name="csY17" fmla="*/ 1495387 h 3751868"/>
              <a:gd name="csX18" fmla="*/ 0 w 1545995"/>
              <a:gd name="csY18" fmla="*/ 1071962 h 3751868"/>
              <a:gd name="csX19" fmla="*/ 0 w 1545995"/>
              <a:gd name="csY19" fmla="*/ 611019 h 3751868"/>
              <a:gd name="csX20" fmla="*/ 0 w 1545995"/>
              <a:gd name="csY20" fmla="*/ 0 h 37518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1545995" h="3751868" extrusionOk="0">
                <a:moveTo>
                  <a:pt x="0" y="0"/>
                </a:moveTo>
                <a:cubicBezTo>
                  <a:pt x="159787" y="-52112"/>
                  <a:pt x="349531" y="16397"/>
                  <a:pt x="499872" y="0"/>
                </a:cubicBezTo>
                <a:cubicBezTo>
                  <a:pt x="650213" y="-16397"/>
                  <a:pt x="837054" y="7021"/>
                  <a:pt x="968824" y="0"/>
                </a:cubicBezTo>
                <a:cubicBezTo>
                  <a:pt x="1100594" y="-7021"/>
                  <a:pt x="1306478" y="17512"/>
                  <a:pt x="1545995" y="0"/>
                </a:cubicBezTo>
                <a:cubicBezTo>
                  <a:pt x="1563146" y="202533"/>
                  <a:pt x="1517113" y="394900"/>
                  <a:pt x="1545995" y="498462"/>
                </a:cubicBezTo>
                <a:cubicBezTo>
                  <a:pt x="1574877" y="602024"/>
                  <a:pt x="1537595" y="755695"/>
                  <a:pt x="1545995" y="959406"/>
                </a:cubicBezTo>
                <a:cubicBezTo>
                  <a:pt x="1554395" y="1163117"/>
                  <a:pt x="1509482" y="1274273"/>
                  <a:pt x="1545995" y="1420350"/>
                </a:cubicBezTo>
                <a:cubicBezTo>
                  <a:pt x="1582508" y="1566427"/>
                  <a:pt x="1523711" y="1701359"/>
                  <a:pt x="1545995" y="1956331"/>
                </a:cubicBezTo>
                <a:cubicBezTo>
                  <a:pt x="1568279" y="2211303"/>
                  <a:pt x="1490777" y="2253380"/>
                  <a:pt x="1545995" y="2492312"/>
                </a:cubicBezTo>
                <a:cubicBezTo>
                  <a:pt x="1601213" y="2731244"/>
                  <a:pt x="1509605" y="2841511"/>
                  <a:pt x="1545995" y="2953256"/>
                </a:cubicBezTo>
                <a:cubicBezTo>
                  <a:pt x="1582385" y="3065001"/>
                  <a:pt x="1514384" y="3540163"/>
                  <a:pt x="1545995" y="3751868"/>
                </a:cubicBezTo>
                <a:cubicBezTo>
                  <a:pt x="1380575" y="3773289"/>
                  <a:pt x="1281163" y="3735089"/>
                  <a:pt x="1030663" y="3751868"/>
                </a:cubicBezTo>
                <a:cubicBezTo>
                  <a:pt x="780163" y="3768647"/>
                  <a:pt x="658287" y="3719052"/>
                  <a:pt x="530792" y="3751868"/>
                </a:cubicBezTo>
                <a:cubicBezTo>
                  <a:pt x="403297" y="3784684"/>
                  <a:pt x="165984" y="3726524"/>
                  <a:pt x="0" y="3751868"/>
                </a:cubicBezTo>
                <a:cubicBezTo>
                  <a:pt x="-48469" y="3564613"/>
                  <a:pt x="31950" y="3419401"/>
                  <a:pt x="0" y="3140849"/>
                </a:cubicBezTo>
                <a:cubicBezTo>
                  <a:pt x="-31950" y="2862297"/>
                  <a:pt x="31415" y="2748808"/>
                  <a:pt x="0" y="2529831"/>
                </a:cubicBezTo>
                <a:cubicBezTo>
                  <a:pt x="-31415" y="2310854"/>
                  <a:pt x="45209" y="2229578"/>
                  <a:pt x="0" y="1993850"/>
                </a:cubicBezTo>
                <a:cubicBezTo>
                  <a:pt x="-45209" y="1758122"/>
                  <a:pt x="35621" y="1602215"/>
                  <a:pt x="0" y="1495387"/>
                </a:cubicBezTo>
                <a:cubicBezTo>
                  <a:pt x="-35621" y="1388559"/>
                  <a:pt x="32022" y="1267582"/>
                  <a:pt x="0" y="1071962"/>
                </a:cubicBezTo>
                <a:cubicBezTo>
                  <a:pt x="-32022" y="876342"/>
                  <a:pt x="36388" y="760911"/>
                  <a:pt x="0" y="611019"/>
                </a:cubicBezTo>
                <a:cubicBezTo>
                  <a:pt x="-36388" y="461127"/>
                  <a:pt x="34823" y="124359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185026-13A0-3ED1-8346-912B66778D9F}"/>
              </a:ext>
            </a:extLst>
          </p:cNvPr>
          <p:cNvSpPr txBox="1"/>
          <p:nvPr/>
        </p:nvSpPr>
        <p:spPr>
          <a:xfrm>
            <a:off x="188282" y="1804350"/>
            <a:ext cx="2641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代码管理非常方便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endParaRPr kumimoji="1" lang="en-US" altLang="zh-CN" sz="2400">
              <a:solidFill>
                <a:srgbClr val="FF0000"/>
              </a:solidFill>
            </a:endParaRPr>
          </a:p>
          <a:p>
            <a:r>
              <a:rPr kumimoji="1" lang="zh-CN" altLang="en-US" sz="2400">
                <a:solidFill>
                  <a:srgbClr val="FF0000"/>
                </a:solidFill>
              </a:rPr>
              <a:t>读取</a:t>
            </a:r>
            <a:r>
              <a:rPr kumimoji="1" lang="zh-CN" altLang="en-US" sz="2400" dirty="0">
                <a:solidFill>
                  <a:srgbClr val="FF0000"/>
                </a:solidFill>
              </a:rPr>
              <a:t>不同的数据表格</a:t>
            </a:r>
            <a:r>
              <a:rPr kumimoji="1" lang="zh-CN" altLang="en-US" sz="2400">
                <a:solidFill>
                  <a:srgbClr val="FF0000"/>
                </a:solidFill>
              </a:rPr>
              <a:t>也非常方便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084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5893846F-6E14-EDBC-6023-A255C98A69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019" b="4768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86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950AF562-1BE6-8ADA-502D-C63825E19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833344"/>
            <a:ext cx="5294716" cy="119131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83CE45F2-3975-D364-69CE-F853D4C0D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933243"/>
            <a:ext cx="5294715" cy="299151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FCA8EBB-54A7-0D4B-A65B-F94070CA0C9E}"/>
              </a:ext>
            </a:extLst>
          </p:cNvPr>
          <p:cNvSpPr/>
          <p:nvPr/>
        </p:nvSpPr>
        <p:spPr>
          <a:xfrm>
            <a:off x="7970520" y="3474720"/>
            <a:ext cx="543560" cy="10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EDD69C-85C8-F8B1-1280-E5B2CAE7DFAF}"/>
              </a:ext>
            </a:extLst>
          </p:cNvPr>
          <p:cNvSpPr txBox="1"/>
          <p:nvPr/>
        </p:nvSpPr>
        <p:spPr>
          <a:xfrm>
            <a:off x="1340427" y="1195037"/>
            <a:ext cx="229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+mj-lt"/>
              </a:rPr>
              <a:t>问</a:t>
            </a:r>
            <a:r>
              <a:rPr kumimoji="1" lang="en-US" altLang="zh-CN" sz="2400" dirty="0">
                <a:latin typeface="+mj-lt"/>
              </a:rPr>
              <a:t>AI</a:t>
            </a:r>
            <a:r>
              <a:rPr kumimoji="1" lang="zh-CN" altLang="en-US" sz="2400" dirty="0">
                <a:latin typeface="+mj-lt"/>
              </a:rPr>
              <a:t>有哪些模型</a:t>
            </a:r>
          </a:p>
        </p:txBody>
      </p:sp>
    </p:spTree>
    <p:extLst>
      <p:ext uri="{BB962C8B-B14F-4D97-AF65-F5344CB8AC3E}">
        <p14:creationId xmlns:p14="http://schemas.microsoft.com/office/powerpoint/2010/main" val="3818768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09F3FE-35DC-409F-A365-F29AC78C6A7A}"/>
              </a:ext>
            </a:extLst>
          </p:cNvPr>
          <p:cNvSpPr txBox="1"/>
          <p:nvPr/>
        </p:nvSpPr>
        <p:spPr>
          <a:xfrm>
            <a:off x="876693" y="2533476"/>
            <a:ext cx="345582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/>
              <a:t>Random Forest</a:t>
            </a:r>
          </a:p>
        </p:txBody>
      </p:sp>
      <p:pic>
        <p:nvPicPr>
          <p:cNvPr id="6" name="图片 5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CFD35B93-A61E-BAEC-100B-DCD6CDC81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041" y="467315"/>
            <a:ext cx="8710839" cy="592337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9139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BBA771B5-08B8-DA7A-FB59-649A9CD3B5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598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27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7C9676F-F7E3-8EDC-0794-5713B52C65E0}"/>
              </a:ext>
            </a:extLst>
          </p:cNvPr>
          <p:cNvSpPr txBox="1"/>
          <p:nvPr/>
        </p:nvSpPr>
        <p:spPr>
          <a:xfrm>
            <a:off x="499502" y="501361"/>
            <a:ext cx="3455821" cy="1616203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PyCharm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D0F35F-DE09-F07B-4C92-D4ED0E8C9877}"/>
              </a:ext>
            </a:extLst>
          </p:cNvPr>
          <p:cNvSpPr txBox="1"/>
          <p:nvPr/>
        </p:nvSpPr>
        <p:spPr>
          <a:xfrm>
            <a:off x="395539" y="2533476"/>
            <a:ext cx="345582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Python</a:t>
            </a:r>
            <a:r>
              <a:rPr kumimoji="1" lang="zh-CN" altLang="en-US" sz="2000" dirty="0"/>
              <a:t>相当于语言比如说是中文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英文，</a:t>
            </a:r>
            <a:r>
              <a:rPr kumimoji="1" lang="en-US" altLang="zh-CN" sz="2000" dirty="0"/>
              <a:t>PyCharm</a:t>
            </a:r>
            <a:r>
              <a:rPr kumimoji="1" lang="zh-CN" altLang="en-US" sz="2000" dirty="0"/>
              <a:t>是</a:t>
            </a:r>
            <a:r>
              <a:rPr kumimoji="1" lang="en-US" altLang="zh-CN" sz="2000" dirty="0"/>
              <a:t>IDE</a:t>
            </a:r>
            <a:r>
              <a:rPr kumimoji="1" lang="zh-CN" altLang="en-US" sz="2000" dirty="0"/>
              <a:t>的一种，相当于不同的办公软件有微软，苹果，谷歌和</a:t>
            </a:r>
            <a:r>
              <a:rPr kumimoji="1" lang="en-US" altLang="zh-CN" sz="2000" dirty="0"/>
              <a:t>WPS</a:t>
            </a:r>
            <a:r>
              <a:rPr kumimoji="1" lang="zh-CN" altLang="en-US" sz="2000" dirty="0"/>
              <a:t>。</a:t>
            </a:r>
            <a:endParaRPr kumimoji="1" lang="en-US" altLang="zh-CN" sz="2000" dirty="0"/>
          </a:p>
        </p:txBody>
      </p:sp>
      <p:pic>
        <p:nvPicPr>
          <p:cNvPr id="5" name="图片 4" descr="电脑萤幕的截图&#10;&#10;AI 生成的内容可能不正确。">
            <a:extLst>
              <a:ext uri="{FF2B5EF4-FFF2-40B4-BE49-F238E27FC236}">
                <a16:creationId xmlns:a16="http://schemas.microsoft.com/office/drawing/2014/main" id="{B8F6603C-D004-1D38-6592-FBF34BA3D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361" y="640080"/>
            <a:ext cx="8217276" cy="5341228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6302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3352</TotalTime>
  <Words>852</Words>
  <Application>Microsoft Macintosh PowerPoint</Application>
  <PresentationFormat>宽屏</PresentationFormat>
  <Paragraphs>76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8" baseType="lpstr">
      <vt:lpstr>等线</vt:lpstr>
      <vt:lpstr>等线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e52761</dc:creator>
  <cp:lastModifiedBy>e52761</cp:lastModifiedBy>
  <cp:revision>9</cp:revision>
  <dcterms:created xsi:type="dcterms:W3CDTF">2026-01-12T04:39:13Z</dcterms:created>
  <dcterms:modified xsi:type="dcterms:W3CDTF">2026-01-15T04:36:49Z</dcterms:modified>
</cp:coreProperties>
</file>